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18"/>
    <p:sldId id="257" r:id="rId19"/>
    <p:sldId id="258" r:id="rId20"/>
    <p:sldId id="259" r:id="rId21"/>
    <p:sldId id="260" r:id="rId22"/>
    <p:sldId id="261" r:id="rId23"/>
    <p:sldId id="262" r:id="rId24"/>
    <p:sldId id="263" r:id="rId25"/>
    <p:sldId id="264" r:id="rId26"/>
    <p:sldId id="265" r:id="rId27"/>
    <p:sldId id="266" r:id="rId28"/>
  </p:sldIdLst>
  <p:sldSz cx="18288000" cy="10287000"/>
  <p:notesSz cx="6858000" cy="9144000"/>
  <p:embeddedFontLst>
    <p:embeddedFont>
      <p:font typeface="Aileron Regular" charset="1" panose="00000500000000000000"/>
      <p:regular r:id="rId6"/>
    </p:embeddedFont>
    <p:embeddedFont>
      <p:font typeface="Aileron Regular Bold" charset="1" panose="00000800000000000000"/>
      <p:regular r:id="rId7"/>
    </p:embeddedFont>
    <p:embeddedFont>
      <p:font typeface="Aileron Regular Italics" charset="1" panose="00000500000000000000"/>
      <p:regular r:id="rId8"/>
    </p:embeddedFont>
    <p:embeddedFont>
      <p:font typeface="Aileron Regular Bold Italics" charset="1" panose="00000800000000000000"/>
      <p:regular r:id="rId9"/>
    </p:embeddedFont>
    <p:embeddedFont>
      <p:font typeface="Arimo" charset="1" panose="020B0604020202020204"/>
      <p:regular r:id="rId10"/>
    </p:embeddedFont>
    <p:embeddedFont>
      <p:font typeface="Arimo Bold" charset="1" panose="020B0704020202020204"/>
      <p:regular r:id="rId11"/>
    </p:embeddedFont>
    <p:embeddedFont>
      <p:font typeface="Arimo Italics" charset="1" panose="020B0604020202090204"/>
      <p:regular r:id="rId12"/>
    </p:embeddedFont>
    <p:embeddedFont>
      <p:font typeface="Arimo Bold Italics" charset="1" panose="020B0704020202090204"/>
      <p:regular r:id="rId13"/>
    </p:embeddedFont>
    <p:embeddedFont>
      <p:font typeface="Aileron Heavy" charset="1" panose="00000A00000000000000"/>
      <p:regular r:id="rId14"/>
    </p:embeddedFont>
    <p:embeddedFont>
      <p:font typeface="Aileron Heavy Bold" charset="1" panose="00000A00000000000000"/>
      <p:regular r:id="rId15"/>
    </p:embeddedFont>
    <p:embeddedFont>
      <p:font typeface="Aileron Heavy Italics" charset="1" panose="00000A00000000000000"/>
      <p:regular r:id="rId16"/>
    </p:embeddedFont>
    <p:embeddedFont>
      <p:font typeface="Aileron Heavy Bold Italics" charset="1" panose="00000A00000000000000"/>
      <p:regular r:id="rId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fonts/font10.fntdata" Type="http://schemas.openxmlformats.org/officeDocument/2006/relationships/font"/><Relationship Id="rId11" Target="fonts/font11.fntdata" Type="http://schemas.openxmlformats.org/officeDocument/2006/relationships/font"/><Relationship Id="rId12" Target="fonts/font12.fntdata" Type="http://schemas.openxmlformats.org/officeDocument/2006/relationships/font"/><Relationship Id="rId13" Target="fonts/font13.fntdata" Type="http://schemas.openxmlformats.org/officeDocument/2006/relationships/font"/><Relationship Id="rId14" Target="fonts/font14.fntdata" Type="http://schemas.openxmlformats.org/officeDocument/2006/relationships/font"/><Relationship Id="rId15" Target="fonts/font15.fntdata" Type="http://schemas.openxmlformats.org/officeDocument/2006/relationships/font"/><Relationship Id="rId16" Target="fonts/font16.fntdata" Type="http://schemas.openxmlformats.org/officeDocument/2006/relationships/font"/><Relationship Id="rId17" Target="fonts/font17.fntdata" Type="http://schemas.openxmlformats.org/officeDocument/2006/relationships/font"/><Relationship Id="rId18" Target="slides/slide1.xml" Type="http://schemas.openxmlformats.org/officeDocument/2006/relationships/slide"/><Relationship Id="rId19" Target="slides/slide2.xml" Type="http://schemas.openxmlformats.org/officeDocument/2006/relationships/slide"/><Relationship Id="rId2" Target="presProps.xml" Type="http://schemas.openxmlformats.org/officeDocument/2006/relationships/presProps"/><Relationship Id="rId20" Target="slides/slide3.xml" Type="http://schemas.openxmlformats.org/officeDocument/2006/relationships/slide"/><Relationship Id="rId21" Target="slides/slide4.xml" Type="http://schemas.openxmlformats.org/officeDocument/2006/relationships/slide"/><Relationship Id="rId22" Target="slides/slide5.xml" Type="http://schemas.openxmlformats.org/officeDocument/2006/relationships/slide"/><Relationship Id="rId23" Target="slides/slide6.xml" Type="http://schemas.openxmlformats.org/officeDocument/2006/relationships/slide"/><Relationship Id="rId24" Target="slides/slide7.xml" Type="http://schemas.openxmlformats.org/officeDocument/2006/relationships/slide"/><Relationship Id="rId25" Target="slides/slide8.xml" Type="http://schemas.openxmlformats.org/officeDocument/2006/relationships/slide"/><Relationship Id="rId26" Target="slides/slide9.xml" Type="http://schemas.openxmlformats.org/officeDocument/2006/relationships/slide"/><Relationship Id="rId27" Target="slides/slide10.xml" Type="http://schemas.openxmlformats.org/officeDocument/2006/relationships/slide"/><Relationship Id="rId28" Target="slides/slide11.xml" Type="http://schemas.openxmlformats.org/officeDocument/2006/relationships/slide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fonts/font6.fntdata" Type="http://schemas.openxmlformats.org/officeDocument/2006/relationships/font"/><Relationship Id="rId7" Target="fonts/font7.fntdata" Type="http://schemas.openxmlformats.org/officeDocument/2006/relationships/font"/><Relationship Id="rId8" Target="fonts/font8.fntdata" Type="http://schemas.openxmlformats.org/officeDocument/2006/relationships/font"/><Relationship Id="rId9" Target="fonts/font9.fntdata" Type="http://schemas.openxmlformats.org/officeDocument/2006/relationships/font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jpe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jpe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jpe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jpe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jpe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jpe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jpe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4D4C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292683" y="2060109"/>
            <a:ext cx="6042016" cy="6240613"/>
            <a:chOff x="0" y="0"/>
            <a:chExt cx="8056022" cy="8320817"/>
          </a:xfrm>
        </p:grpSpPr>
        <p:sp>
          <p:nvSpPr>
            <p:cNvPr name="TextBox 3" id="3"/>
            <p:cNvSpPr txBox="true"/>
            <p:nvPr/>
          </p:nvSpPr>
          <p:spPr>
            <a:xfrm rot="0">
              <a:off x="304200" y="19050"/>
              <a:ext cx="7506064" cy="53835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3066"/>
                </a:lnSpc>
              </a:pPr>
              <a:r>
                <a:rPr lang="en-US" sz="2762" spc="248">
                  <a:solidFill>
                    <a:srgbClr val="4D4A46"/>
                  </a:solidFill>
                  <a:latin typeface="Aileron Regular Bold"/>
                </a:rPr>
                <a:t>SMARTERKOREAN </a:t>
              </a:r>
            </a:p>
          </p:txBody>
        </p:sp>
        <p:sp>
          <p:nvSpPr>
            <p:cNvPr name="AutoShape 4" id="4"/>
            <p:cNvSpPr/>
            <p:nvPr/>
          </p:nvSpPr>
          <p:spPr>
            <a:xfrm rot="0">
              <a:off x="0" y="856093"/>
              <a:ext cx="8056022" cy="5952339"/>
            </a:xfrm>
            <a:prstGeom prst="rect">
              <a:avLst/>
            </a:prstGeom>
            <a:solidFill>
              <a:srgbClr val="4D4A46"/>
            </a:solidFill>
          </p:spPr>
        </p:sp>
        <p:sp>
          <p:nvSpPr>
            <p:cNvPr name="TextBox 5" id="5"/>
            <p:cNvSpPr txBox="true"/>
            <p:nvPr/>
          </p:nvSpPr>
          <p:spPr>
            <a:xfrm rot="0">
              <a:off x="304200" y="1428787"/>
              <a:ext cx="7506064" cy="502602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9599"/>
                </a:lnSpc>
              </a:pPr>
              <a:r>
                <a:rPr lang="en-US" sz="10000">
                  <a:solidFill>
                    <a:srgbClr val="FFFDFD"/>
                  </a:solidFill>
                  <a:latin typeface="Aileron Heavy Bold"/>
                </a:rPr>
                <a:t>Korean</a:t>
              </a:r>
            </a:p>
            <a:p>
              <a:pPr>
                <a:lnSpc>
                  <a:spcPts val="9599"/>
                </a:lnSpc>
              </a:pPr>
              <a:r>
                <a:rPr lang="en-US" sz="9999">
                  <a:solidFill>
                    <a:srgbClr val="FFFDFD"/>
                  </a:solidFill>
                  <a:latin typeface="Aileron Heavy Bold"/>
                </a:rPr>
                <a:t>Filler</a:t>
              </a:r>
            </a:p>
            <a:p>
              <a:pPr>
                <a:lnSpc>
                  <a:spcPts val="9600"/>
                </a:lnSpc>
              </a:pPr>
              <a:r>
                <a:rPr lang="en-US" sz="9999">
                  <a:solidFill>
                    <a:srgbClr val="FFFDFD"/>
                  </a:solidFill>
                  <a:latin typeface="Aileron Heavy Bold"/>
                </a:rPr>
                <a:t>Words</a:t>
              </a:r>
            </a:p>
          </p:txBody>
        </p:sp>
        <p:sp>
          <p:nvSpPr>
            <p:cNvPr name="TextBox 6" id="6"/>
            <p:cNvSpPr txBox="true"/>
            <p:nvPr/>
          </p:nvSpPr>
          <p:spPr>
            <a:xfrm rot="0">
              <a:off x="304200" y="7037694"/>
              <a:ext cx="7506064" cy="128312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3919"/>
                </a:lnSpc>
              </a:pPr>
              <a:r>
                <a:rPr lang="en-US" sz="2800" spc="308">
                  <a:solidFill>
                    <a:srgbClr val="4D4A46"/>
                  </a:solidFill>
                  <a:latin typeface="Aileron Regular"/>
                </a:rPr>
                <a:t>How To Speak Korean Naturally </a:t>
              </a:r>
            </a:p>
          </p:txBody>
        </p:sp>
      </p:grpSp>
      <p:grpSp>
        <p:nvGrpSpPr>
          <p:cNvPr name="Group 7" id="7"/>
          <p:cNvGrpSpPr>
            <a:grpSpLocks noChangeAspect="true"/>
          </p:cNvGrpSpPr>
          <p:nvPr/>
        </p:nvGrpSpPr>
        <p:grpSpPr>
          <a:xfrm rot="0">
            <a:off x="8619779" y="0"/>
            <a:ext cx="12938441" cy="11204107"/>
            <a:chOff x="0" y="0"/>
            <a:chExt cx="4282440" cy="3708400"/>
          </a:xfrm>
        </p:grpSpPr>
        <p:sp>
          <p:nvSpPr>
            <p:cNvPr name="Freeform 8" id="8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r="r" b="b" t="t" l="l"/>
              <a:pathLst>
                <a:path h="3708400" w="428244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2"/>
              <a:stretch>
                <a:fillRect l="-26973" r="-26973" t="0" b="0"/>
              </a:stretch>
            </a:blipFill>
          </p:spPr>
        </p:sp>
      </p:grpSp>
      <p:grpSp>
        <p:nvGrpSpPr>
          <p:cNvPr name="Group 9" id="9"/>
          <p:cNvGrpSpPr>
            <a:grpSpLocks noChangeAspect="true"/>
          </p:cNvGrpSpPr>
          <p:nvPr/>
        </p:nvGrpSpPr>
        <p:grpSpPr>
          <a:xfrm rot="0">
            <a:off x="12492983" y="311018"/>
            <a:ext cx="4077901" cy="4077885"/>
            <a:chOff x="0" y="0"/>
            <a:chExt cx="6350000" cy="6349975"/>
          </a:xfrm>
        </p:grpSpPr>
        <p:sp>
          <p:nvSpPr>
            <p:cNvPr name="Freeform 10" id="10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l="0" r="0" t="0" b="0"/>
              </a:stretch>
            </a:blipFill>
          </p:spPr>
        </p:sp>
      </p:grp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4D4A4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10661" r="0" b="10661"/>
          <a:stretch>
            <a:fillRect/>
          </a:stretch>
        </p:blipFill>
        <p:spPr>
          <a:xfrm flipH="false" flipV="false" rot="0">
            <a:off x="9548853" y="0"/>
            <a:ext cx="8739147" cy="10339439"/>
          </a:xfrm>
          <a:prstGeom prst="rect">
            <a:avLst/>
          </a:prstGeom>
        </p:spPr>
      </p:pic>
      <p:sp>
        <p:nvSpPr>
          <p:cNvPr name="TextBox 3" id="3"/>
          <p:cNvSpPr txBox="true"/>
          <p:nvPr/>
        </p:nvSpPr>
        <p:spPr>
          <a:xfrm rot="0">
            <a:off x="1339279" y="1577004"/>
            <a:ext cx="7804721" cy="8035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327"/>
              </a:lnSpc>
            </a:pPr>
            <a:r>
              <a:rPr lang="en-US" sz="5272" spc="158">
                <a:solidFill>
                  <a:srgbClr val="FFFDFD"/>
                </a:solidFill>
                <a:ea typeface="Aileron Heavy"/>
              </a:rPr>
              <a:t>뭐라고 해야되지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339279" y="2514012"/>
            <a:ext cx="7804721" cy="4615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585"/>
              </a:lnSpc>
            </a:pPr>
            <a:r>
              <a:rPr lang="en-US" sz="2987" spc="89">
                <a:solidFill>
                  <a:srgbClr val="E4D4C5"/>
                </a:solidFill>
                <a:latin typeface="Aileron Heavy"/>
              </a:rPr>
              <a:t>What should I say...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028700" y="3740703"/>
            <a:ext cx="7120733" cy="5734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860"/>
              </a:lnSpc>
            </a:pPr>
            <a:r>
              <a:rPr lang="en-US" sz="3000" spc="270">
                <a:solidFill>
                  <a:srgbClr val="FFFDFD"/>
                </a:solidFill>
                <a:latin typeface="Aileron Regular Italics"/>
              </a:rPr>
              <a:t>How to use it: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028700" y="4409210"/>
            <a:ext cx="7798710" cy="16757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550"/>
              </a:lnSpc>
            </a:pPr>
            <a:r>
              <a:rPr lang="en-US" sz="2600" spc="130">
                <a:solidFill>
                  <a:srgbClr val="E4D4C5"/>
                </a:solidFill>
                <a:latin typeface="Aileron Regular"/>
              </a:rPr>
              <a:t>A good filler/ staller expression when you want to either try to  explain something, think of the name of something, or show you are confused. 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028700" y="7254585"/>
            <a:ext cx="7120733" cy="5734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860"/>
              </a:lnSpc>
            </a:pPr>
            <a:r>
              <a:rPr lang="en-US" sz="3000" spc="270">
                <a:solidFill>
                  <a:srgbClr val="FFFDFD"/>
                </a:solidFill>
                <a:latin typeface="Aileron Regular Italics"/>
              </a:rPr>
              <a:t>Example: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028700" y="7832074"/>
            <a:ext cx="7120733" cy="16757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550"/>
              </a:lnSpc>
            </a:pPr>
            <a:r>
              <a:rPr lang="en-US" sz="2600" spc="130">
                <a:solidFill>
                  <a:srgbClr val="E4D4C5"/>
                </a:solidFill>
                <a:ea typeface="Aileron Regular"/>
              </a:rPr>
              <a:t>나: 이거 어떻게 해</a:t>
            </a:r>
          </a:p>
          <a:p>
            <a:pPr>
              <a:lnSpc>
                <a:spcPts val="4550"/>
              </a:lnSpc>
            </a:pPr>
          </a:p>
          <a:p>
            <a:pPr>
              <a:lnSpc>
                <a:spcPts val="4550"/>
              </a:lnSpc>
            </a:pPr>
            <a:r>
              <a:rPr lang="en-US" sz="2600" spc="130">
                <a:solidFill>
                  <a:srgbClr val="E4D4C5"/>
                </a:solidFill>
                <a:ea typeface="Aileron Regular"/>
              </a:rPr>
              <a:t>다: 흠...뭐라고 해야되지...일단...</a:t>
            </a:r>
          </a:p>
        </p:txBody>
      </p:sp>
      <p:sp>
        <p:nvSpPr>
          <p:cNvPr name="AutoShape 9" id="9"/>
          <p:cNvSpPr/>
          <p:nvPr/>
        </p:nvSpPr>
        <p:spPr>
          <a:xfrm rot="0">
            <a:off x="-269267" y="3518301"/>
            <a:ext cx="8729279" cy="151353"/>
          </a:xfrm>
          <a:prstGeom prst="rect">
            <a:avLst/>
          </a:prstGeom>
          <a:solidFill>
            <a:srgbClr val="FFFDFD"/>
          </a:solidFill>
        </p:spPr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4D4C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12311" t="0" r="21466" b="0"/>
            <a:stretch>
              <a:fillRect/>
            </a:stretch>
          </p:blipFill>
          <p:spPr>
            <a:xfrm>
              <a:off x="0" y="0"/>
              <a:ext cx="24384000" cy="137160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>
  <p:cSld>
    <p:bg>
      <p:bgPr>
        <a:solidFill>
          <a:srgbClr val="E4D4C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391702" y="1590279"/>
            <a:ext cx="15504596" cy="7106443"/>
            <a:chOff x="0" y="0"/>
            <a:chExt cx="3605776" cy="1652687"/>
          </a:xfrm>
        </p:grpSpPr>
        <p:sp>
          <p:nvSpPr>
            <p:cNvPr name="Freeform 3" id="3"/>
            <p:cNvSpPr/>
            <p:nvPr/>
          </p:nvSpPr>
          <p:spPr>
            <a:xfrm>
              <a:off x="0" y="0"/>
              <a:ext cx="3605776" cy="1652687"/>
            </a:xfrm>
            <a:custGeom>
              <a:avLst/>
              <a:gdLst/>
              <a:ahLst/>
              <a:cxnLst/>
              <a:rect r="r" b="b" t="t" l="l"/>
              <a:pathLst>
                <a:path h="1652687" w="3605776">
                  <a:moveTo>
                    <a:pt x="0" y="0"/>
                  </a:moveTo>
                  <a:lnTo>
                    <a:pt x="0" y="1652687"/>
                  </a:lnTo>
                  <a:lnTo>
                    <a:pt x="3605776" y="1652687"/>
                  </a:lnTo>
                  <a:lnTo>
                    <a:pt x="3605776" y="0"/>
                  </a:lnTo>
                  <a:lnTo>
                    <a:pt x="0" y="0"/>
                  </a:lnTo>
                  <a:close/>
                  <a:moveTo>
                    <a:pt x="3544815" y="1591726"/>
                  </a:moveTo>
                  <a:lnTo>
                    <a:pt x="59690" y="1591726"/>
                  </a:lnTo>
                  <a:lnTo>
                    <a:pt x="59690" y="59690"/>
                  </a:lnTo>
                  <a:lnTo>
                    <a:pt x="3544816" y="59690"/>
                  </a:lnTo>
                  <a:lnTo>
                    <a:pt x="3544816" y="1591727"/>
                  </a:lnTo>
                  <a:close/>
                </a:path>
              </a:pathLst>
            </a:custGeom>
            <a:solidFill>
              <a:srgbClr val="4D4A46"/>
            </a:solidFill>
          </p:spPr>
        </p:sp>
      </p:grpSp>
      <p:sp>
        <p:nvSpPr>
          <p:cNvPr name="TextBox 4" id="4"/>
          <p:cNvSpPr txBox="true"/>
          <p:nvPr/>
        </p:nvSpPr>
        <p:spPr>
          <a:xfrm rot="0">
            <a:off x="1891058" y="2633069"/>
            <a:ext cx="5781275" cy="44892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8818"/>
              </a:lnSpc>
            </a:pPr>
            <a:r>
              <a:rPr lang="en-US" sz="7348" spc="220">
                <a:solidFill>
                  <a:srgbClr val="4D4A46"/>
                </a:solidFill>
                <a:latin typeface="Aileron Heavy"/>
              </a:rPr>
              <a:t>Can I use filler words even if I am a beginner?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8717789" y="2518769"/>
            <a:ext cx="7488551" cy="5734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860"/>
              </a:lnSpc>
            </a:pPr>
            <a:r>
              <a:rPr lang="en-US" sz="3000" spc="270">
                <a:solidFill>
                  <a:srgbClr val="4D4A46"/>
                </a:solidFill>
                <a:latin typeface="Aileron Regular Italics"/>
              </a:rPr>
              <a:t>Absolutely!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8717789" y="3110859"/>
            <a:ext cx="7488551" cy="5327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550"/>
              </a:lnSpc>
            </a:pPr>
            <a:r>
              <a:rPr lang="en-US" sz="2600" spc="130">
                <a:solidFill>
                  <a:srgbClr val="4D4A46"/>
                </a:solidFill>
                <a:latin typeface="Aileron Regular"/>
              </a:rPr>
              <a:t>Filler words will help you sound more natural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8717789" y="4490085"/>
            <a:ext cx="7488551" cy="11830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860"/>
              </a:lnSpc>
            </a:pPr>
            <a:r>
              <a:rPr lang="en-US" sz="3000" spc="270">
                <a:solidFill>
                  <a:srgbClr val="4D4A46"/>
                </a:solidFill>
                <a:latin typeface="Aileron Regular Italics"/>
              </a:rPr>
              <a:t>Give you time to think while speaking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8717789" y="6387400"/>
            <a:ext cx="7488551" cy="5734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860"/>
              </a:lnSpc>
            </a:pPr>
            <a:r>
              <a:rPr lang="en-US" sz="3000" spc="270">
                <a:solidFill>
                  <a:srgbClr val="4D4A46"/>
                </a:solidFill>
                <a:latin typeface="Aileron Regular Italics"/>
              </a:rPr>
              <a:t>Will impress Korean speakers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1664242" y="9220200"/>
            <a:ext cx="5595058" cy="3067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520"/>
              </a:lnSpc>
            </a:pPr>
            <a:r>
              <a:rPr lang="en-US" sz="1800" spc="144">
                <a:solidFill>
                  <a:srgbClr val="4D4A46"/>
                </a:solidFill>
                <a:latin typeface="Aileron Regular"/>
              </a:rPr>
              <a:t>SmarterKorean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4D4C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alphaModFix amt="34000"/>
          </a:blip>
          <a:srcRect l="0" t="31640" r="0" b="31640"/>
          <a:stretch>
            <a:fillRect/>
          </a:stretch>
        </p:blipFill>
        <p:spPr>
          <a:xfrm flipH="false" flipV="false" rot="0">
            <a:off x="367848" y="309703"/>
            <a:ext cx="17552304" cy="9667593"/>
          </a:xfrm>
          <a:prstGeom prst="rect">
            <a:avLst/>
          </a:prstGeom>
        </p:spPr>
      </p:pic>
      <p:sp>
        <p:nvSpPr>
          <p:cNvPr name="TextBox 3" id="3"/>
          <p:cNvSpPr txBox="true"/>
          <p:nvPr/>
        </p:nvSpPr>
        <p:spPr>
          <a:xfrm rot="0">
            <a:off x="11664242" y="9220200"/>
            <a:ext cx="5595058" cy="3067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520"/>
              </a:lnSpc>
            </a:pPr>
            <a:r>
              <a:rPr lang="en-US" sz="1800" spc="144">
                <a:solidFill>
                  <a:srgbClr val="4D4A46"/>
                </a:solidFill>
                <a:latin typeface="Aileron Regular"/>
              </a:rPr>
              <a:t>SmarterKorean Online  Language Classes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2124976" y="2647920"/>
            <a:ext cx="6641633" cy="9239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7200"/>
              </a:lnSpc>
            </a:pPr>
            <a:r>
              <a:rPr lang="en-US" sz="6000" spc="179">
                <a:solidFill>
                  <a:srgbClr val="4D4A46"/>
                </a:solidFill>
                <a:latin typeface="Aileron Heavy"/>
              </a:rPr>
              <a:t>Filler Words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2124976" y="3869867"/>
            <a:ext cx="6641633" cy="61074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7350"/>
              </a:lnSpc>
            </a:pPr>
            <a:r>
              <a:rPr lang="en-US" sz="4200" spc="210">
                <a:solidFill>
                  <a:srgbClr val="4D4A46"/>
                </a:solidFill>
                <a:ea typeface="Aileron Regular"/>
              </a:rPr>
              <a:t>그러니까</a:t>
            </a:r>
          </a:p>
          <a:p>
            <a:pPr>
              <a:lnSpc>
                <a:spcPts val="7350"/>
              </a:lnSpc>
            </a:pPr>
            <a:r>
              <a:rPr lang="en-US" sz="4200" spc="210">
                <a:solidFill>
                  <a:srgbClr val="4D4A46"/>
                </a:solidFill>
                <a:ea typeface="Aileron Regular"/>
              </a:rPr>
              <a:t>뭐랄까 </a:t>
            </a:r>
          </a:p>
          <a:p>
            <a:pPr>
              <a:lnSpc>
                <a:spcPts val="7350"/>
              </a:lnSpc>
            </a:pPr>
            <a:r>
              <a:rPr lang="en-US" sz="4200" spc="210">
                <a:solidFill>
                  <a:srgbClr val="4D4A46"/>
                </a:solidFill>
                <a:ea typeface="Aileron Regular"/>
              </a:rPr>
              <a:t>그게</a:t>
            </a:r>
          </a:p>
          <a:p>
            <a:pPr>
              <a:lnSpc>
                <a:spcPts val="7350"/>
              </a:lnSpc>
            </a:pPr>
            <a:r>
              <a:rPr lang="en-US" sz="4200" spc="210">
                <a:solidFill>
                  <a:srgbClr val="4D4A46"/>
                </a:solidFill>
                <a:ea typeface="Aileron Regular"/>
              </a:rPr>
              <a:t>있잖아(요)</a:t>
            </a:r>
          </a:p>
          <a:p>
            <a:pPr>
              <a:lnSpc>
                <a:spcPts val="7350"/>
              </a:lnSpc>
            </a:pPr>
            <a:r>
              <a:rPr lang="en-US" sz="4200" spc="210">
                <a:solidFill>
                  <a:srgbClr val="4D4A46"/>
                </a:solidFill>
                <a:ea typeface="Aileron Regular"/>
              </a:rPr>
              <a:t>뭐지</a:t>
            </a:r>
          </a:p>
          <a:p>
            <a:pPr>
              <a:lnSpc>
                <a:spcPts val="7350"/>
              </a:lnSpc>
            </a:pPr>
            <a:r>
              <a:rPr lang="en-US" sz="4200" spc="210">
                <a:solidFill>
                  <a:srgbClr val="4D4A46"/>
                </a:solidFill>
                <a:ea typeface="Aileron Regular"/>
              </a:rPr>
              <a:t>뭐라고 해야되지</a:t>
            </a:r>
          </a:p>
          <a:p>
            <a:pPr>
              <a:lnSpc>
                <a:spcPts val="4550"/>
              </a:lnSpc>
            </a:pPr>
          </a:p>
        </p:txBody>
      </p:sp>
      <p:sp>
        <p:nvSpPr>
          <p:cNvPr name="AutoShape 6" id="6"/>
          <p:cNvSpPr/>
          <p:nvPr/>
        </p:nvSpPr>
        <p:spPr>
          <a:xfrm rot="0">
            <a:off x="2124976" y="3571845"/>
            <a:ext cx="5917974" cy="86104"/>
          </a:xfrm>
          <a:prstGeom prst="rect">
            <a:avLst/>
          </a:prstGeom>
          <a:solidFill>
            <a:srgbClr val="4D4A46"/>
          </a:solidFill>
        </p:spPr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4D4C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1664242" y="9220200"/>
            <a:ext cx="5595058" cy="3067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520"/>
              </a:lnSpc>
            </a:pPr>
            <a:r>
              <a:rPr lang="en-US" sz="1800" spc="144">
                <a:solidFill>
                  <a:srgbClr val="4D4A46"/>
                </a:solidFill>
                <a:latin typeface="Aileron Regular"/>
              </a:rPr>
              <a:t>SmarterKorean</a:t>
            </a:r>
          </a:p>
        </p:txBody>
      </p:sp>
      <p:pic>
        <p:nvPicPr>
          <p:cNvPr name="Picture 3" id="3"/>
          <p:cNvPicPr>
            <a:picLocks noChangeAspect="true"/>
          </p:cNvPicPr>
          <p:nvPr/>
        </p:nvPicPr>
        <p:blipFill>
          <a:blip r:embed="rId2"/>
          <a:srcRect l="19611" t="0" r="19611" b="0"/>
          <a:stretch>
            <a:fillRect/>
          </a:stretch>
        </p:blipFill>
        <p:spPr>
          <a:xfrm flipH="false" flipV="false" rot="0">
            <a:off x="0" y="0"/>
            <a:ext cx="6960044" cy="10581388"/>
          </a:xfrm>
          <a:prstGeom prst="rect">
            <a:avLst/>
          </a:prstGeom>
        </p:spPr>
      </p:pic>
      <p:grpSp>
        <p:nvGrpSpPr>
          <p:cNvPr name="Group 4" id="4"/>
          <p:cNvGrpSpPr/>
          <p:nvPr/>
        </p:nvGrpSpPr>
        <p:grpSpPr>
          <a:xfrm rot="0">
            <a:off x="8423462" y="1401395"/>
            <a:ext cx="7892425" cy="7739339"/>
            <a:chOff x="0" y="0"/>
            <a:chExt cx="10523233" cy="10319118"/>
          </a:xfrm>
        </p:grpSpPr>
        <p:sp>
          <p:nvSpPr>
            <p:cNvPr name="TextBox 5" id="5"/>
            <p:cNvSpPr txBox="true"/>
            <p:nvPr/>
          </p:nvSpPr>
          <p:spPr>
            <a:xfrm rot="0">
              <a:off x="0" y="-9525"/>
              <a:ext cx="10523233" cy="12287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7200"/>
                </a:lnSpc>
              </a:pPr>
              <a:r>
                <a:rPr lang="en-US" sz="6000" spc="179">
                  <a:solidFill>
                    <a:srgbClr val="4D4A46"/>
                  </a:solidFill>
                  <a:ea typeface="Aileron Heavy"/>
                </a:rPr>
                <a:t>그러니까</a:t>
              </a:r>
            </a:p>
          </p:txBody>
        </p:sp>
        <p:sp>
          <p:nvSpPr>
            <p:cNvPr name="TextBox 6" id="6"/>
            <p:cNvSpPr txBox="true"/>
            <p:nvPr/>
          </p:nvSpPr>
          <p:spPr>
            <a:xfrm rot="0">
              <a:off x="0" y="1501223"/>
              <a:ext cx="10523233" cy="5302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3120"/>
                </a:lnSpc>
              </a:pPr>
              <a:r>
                <a:rPr lang="en-US" sz="2600" spc="77">
                  <a:solidFill>
                    <a:srgbClr val="4D4A46"/>
                  </a:solidFill>
                  <a:latin typeface="Aileron Heavy"/>
                </a:rPr>
                <a:t>So, thats why, therefore</a:t>
              </a:r>
            </a:p>
          </p:txBody>
        </p:sp>
        <p:sp>
          <p:nvSpPr>
            <p:cNvPr name="TextBox 7" id="7"/>
            <p:cNvSpPr txBox="true"/>
            <p:nvPr/>
          </p:nvSpPr>
          <p:spPr>
            <a:xfrm rot="0">
              <a:off x="0" y="3002515"/>
              <a:ext cx="10523233" cy="72326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4860"/>
                </a:lnSpc>
              </a:pPr>
              <a:r>
                <a:rPr lang="en-US" sz="3000" spc="270">
                  <a:solidFill>
                    <a:srgbClr val="4D4A46"/>
                  </a:solidFill>
                  <a:latin typeface="Aileron Regular Italics"/>
                </a:rPr>
                <a:t>How To Use It:</a:t>
              </a:r>
            </a:p>
          </p:txBody>
        </p:sp>
        <p:sp>
          <p:nvSpPr>
            <p:cNvPr name="TextBox 8" id="8"/>
            <p:cNvSpPr txBox="true"/>
            <p:nvPr/>
          </p:nvSpPr>
          <p:spPr>
            <a:xfrm rot="0">
              <a:off x="0" y="6895299"/>
              <a:ext cx="10523233" cy="72326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4860"/>
                </a:lnSpc>
              </a:pPr>
              <a:r>
                <a:rPr lang="en-US" sz="3000" spc="270">
                  <a:solidFill>
                    <a:srgbClr val="4D4A46"/>
                  </a:solidFill>
                  <a:latin typeface="Aileron Regular Italics"/>
                </a:rPr>
                <a:t>Example:</a:t>
              </a:r>
            </a:p>
          </p:txBody>
        </p:sp>
        <p:sp>
          <p:nvSpPr>
            <p:cNvPr name="TextBox 9" id="9"/>
            <p:cNvSpPr txBox="true"/>
            <p:nvPr/>
          </p:nvSpPr>
          <p:spPr>
            <a:xfrm rot="0">
              <a:off x="0" y="3671704"/>
              <a:ext cx="10523233" cy="275463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4200"/>
                </a:lnSpc>
              </a:pPr>
              <a:r>
                <a:rPr lang="en-US" sz="2400" spc="120">
                  <a:solidFill>
                    <a:srgbClr val="4D4A46"/>
                  </a:solidFill>
                  <a:latin typeface="Aileron Regular"/>
                </a:rPr>
                <a:t>Typically used at the beginning of a conversation to tell a story.</a:t>
              </a:r>
            </a:p>
            <a:p>
              <a:pPr>
                <a:lnSpc>
                  <a:spcPts val="4200"/>
                </a:lnSpc>
              </a:pPr>
              <a:r>
                <a:rPr lang="en-US" sz="2400" spc="120">
                  <a:solidFill>
                    <a:srgbClr val="4D4A46"/>
                  </a:solidFill>
                  <a:latin typeface="Aileron Regular"/>
                </a:rPr>
                <a:t>Also used when agreeing with someone about something</a:t>
              </a:r>
            </a:p>
          </p:txBody>
        </p:sp>
        <p:sp>
          <p:nvSpPr>
            <p:cNvPr name="TextBox 10" id="10"/>
            <p:cNvSpPr txBox="true"/>
            <p:nvPr/>
          </p:nvSpPr>
          <p:spPr>
            <a:xfrm rot="0">
              <a:off x="0" y="7564488"/>
              <a:ext cx="10523233" cy="275463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4200"/>
                </a:lnSpc>
              </a:pPr>
              <a:r>
                <a:rPr lang="en-US" sz="2400" spc="120">
                  <a:solidFill>
                    <a:srgbClr val="4D4A46"/>
                  </a:solidFill>
                  <a:ea typeface="Aileron Regular"/>
                </a:rPr>
                <a:t>지민: 우리 언제 만날 거야? 우리 안 본지  너무 오래됐다!</a:t>
              </a:r>
            </a:p>
            <a:p>
              <a:pPr>
                <a:lnSpc>
                  <a:spcPts val="4200"/>
                </a:lnSpc>
              </a:pPr>
            </a:p>
            <a:p>
              <a:pPr>
                <a:lnSpc>
                  <a:spcPts val="4200"/>
                </a:lnSpc>
              </a:pPr>
              <a:r>
                <a:rPr lang="en-US" sz="2400" spc="120">
                  <a:solidFill>
                    <a:srgbClr val="4D4A46"/>
                  </a:solidFill>
                  <a:ea typeface="Aileron Regular"/>
                </a:rPr>
                <a:t>민지: </a:t>
              </a:r>
              <a:r>
                <a:rPr lang="en-US" sz="2400" spc="120">
                  <a:solidFill>
                    <a:srgbClr val="4D4A46"/>
                  </a:solidFill>
                  <a:ea typeface="Aileron Regular Bold"/>
                </a:rPr>
                <a:t>그러니까</a:t>
              </a:r>
              <a:r>
                <a:rPr lang="en-US" sz="2400" spc="120">
                  <a:solidFill>
                    <a:srgbClr val="4D4A46"/>
                  </a:solidFill>
                  <a:latin typeface="Aileron Regular"/>
                </a:rPr>
                <a:t>...요즘 너무 바빠서 못 만났다. 내일 시간이 있으면 보자!</a:t>
              </a:r>
            </a:p>
          </p:txBody>
        </p:sp>
        <p:sp>
          <p:nvSpPr>
            <p:cNvPr name="AutoShape 11" id="11"/>
            <p:cNvSpPr/>
            <p:nvPr/>
          </p:nvSpPr>
          <p:spPr>
            <a:xfrm rot="0">
              <a:off x="0" y="2437878"/>
              <a:ext cx="8367123" cy="114805"/>
            </a:xfrm>
            <a:prstGeom prst="rect">
              <a:avLst/>
            </a:prstGeom>
            <a:solidFill>
              <a:srgbClr val="FFFDFD"/>
            </a:solidFill>
          </p:spPr>
        </p:sp>
      </p:grp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4D4C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1664242" y="9220200"/>
            <a:ext cx="5595058" cy="3067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520"/>
              </a:lnSpc>
            </a:pPr>
            <a:r>
              <a:rPr lang="en-US" sz="1800" spc="144">
                <a:solidFill>
                  <a:srgbClr val="4D4A46"/>
                </a:solidFill>
                <a:latin typeface="Aileron Regular"/>
              </a:rPr>
              <a:t>SmarterKorean</a:t>
            </a:r>
          </a:p>
        </p:txBody>
      </p:sp>
      <p:pic>
        <p:nvPicPr>
          <p:cNvPr name="Picture 3" id="3"/>
          <p:cNvPicPr>
            <a:picLocks noChangeAspect="true"/>
          </p:cNvPicPr>
          <p:nvPr/>
        </p:nvPicPr>
        <p:blipFill>
          <a:blip r:embed="rId2"/>
          <a:srcRect l="15874" t="0" r="15874" b="0"/>
          <a:stretch>
            <a:fillRect/>
          </a:stretch>
        </p:blipFill>
        <p:spPr>
          <a:xfrm flipH="false" flipV="false" rot="0">
            <a:off x="0" y="0"/>
            <a:ext cx="6960044" cy="10581388"/>
          </a:xfrm>
          <a:prstGeom prst="rect">
            <a:avLst/>
          </a:prstGeom>
        </p:spPr>
      </p:pic>
      <p:grpSp>
        <p:nvGrpSpPr>
          <p:cNvPr name="Group 4" id="4"/>
          <p:cNvGrpSpPr/>
          <p:nvPr/>
        </p:nvGrpSpPr>
        <p:grpSpPr>
          <a:xfrm rot="0">
            <a:off x="8423462" y="1401395"/>
            <a:ext cx="7892425" cy="7596464"/>
            <a:chOff x="0" y="0"/>
            <a:chExt cx="10523233" cy="10128618"/>
          </a:xfrm>
        </p:grpSpPr>
        <p:sp>
          <p:nvSpPr>
            <p:cNvPr name="TextBox 5" id="5"/>
            <p:cNvSpPr txBox="true"/>
            <p:nvPr/>
          </p:nvSpPr>
          <p:spPr>
            <a:xfrm rot="0">
              <a:off x="0" y="-9525"/>
              <a:ext cx="10523233" cy="12287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7200"/>
                </a:lnSpc>
              </a:pPr>
              <a:r>
                <a:rPr lang="en-US" sz="6000" spc="179">
                  <a:solidFill>
                    <a:srgbClr val="4D4A46"/>
                  </a:solidFill>
                  <a:ea typeface="Aileron Heavy"/>
                </a:rPr>
                <a:t>그게</a:t>
              </a:r>
            </a:p>
          </p:txBody>
        </p:sp>
        <p:sp>
          <p:nvSpPr>
            <p:cNvPr name="TextBox 6" id="6"/>
            <p:cNvSpPr txBox="true"/>
            <p:nvPr/>
          </p:nvSpPr>
          <p:spPr>
            <a:xfrm rot="0">
              <a:off x="0" y="1501223"/>
              <a:ext cx="10523233" cy="10509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3120"/>
                </a:lnSpc>
              </a:pPr>
              <a:r>
                <a:rPr lang="en-US" sz="2600" spc="77">
                  <a:solidFill>
                    <a:srgbClr val="4D4A46"/>
                  </a:solidFill>
                  <a:latin typeface="Aileron Heavy"/>
                </a:rPr>
                <a:t>That, well, so the thing is, what happened was...</a:t>
              </a:r>
            </a:p>
          </p:txBody>
        </p:sp>
        <p:sp>
          <p:nvSpPr>
            <p:cNvPr name="TextBox 7" id="7"/>
            <p:cNvSpPr txBox="true"/>
            <p:nvPr/>
          </p:nvSpPr>
          <p:spPr>
            <a:xfrm rot="0">
              <a:off x="0" y="3523215"/>
              <a:ext cx="10523233" cy="72326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4860"/>
                </a:lnSpc>
              </a:pPr>
              <a:r>
                <a:rPr lang="en-US" sz="3000" spc="270">
                  <a:solidFill>
                    <a:srgbClr val="4D4A46"/>
                  </a:solidFill>
                  <a:latin typeface="Aileron Regular Italics"/>
                </a:rPr>
                <a:t>How To Use It:</a:t>
              </a:r>
            </a:p>
          </p:txBody>
        </p:sp>
        <p:sp>
          <p:nvSpPr>
            <p:cNvPr name="TextBox 8" id="8"/>
            <p:cNvSpPr txBox="true"/>
            <p:nvPr/>
          </p:nvSpPr>
          <p:spPr>
            <a:xfrm rot="0">
              <a:off x="0" y="7415999"/>
              <a:ext cx="10523233" cy="72326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4860"/>
                </a:lnSpc>
              </a:pPr>
              <a:r>
                <a:rPr lang="en-US" sz="3000" spc="270">
                  <a:solidFill>
                    <a:srgbClr val="4D4A46"/>
                  </a:solidFill>
                  <a:latin typeface="Aileron Regular Italics"/>
                </a:rPr>
                <a:t>Example:</a:t>
              </a:r>
            </a:p>
          </p:txBody>
        </p:sp>
        <p:sp>
          <p:nvSpPr>
            <p:cNvPr name="TextBox 9" id="9"/>
            <p:cNvSpPr txBox="true"/>
            <p:nvPr/>
          </p:nvSpPr>
          <p:spPr>
            <a:xfrm rot="0">
              <a:off x="0" y="4192404"/>
              <a:ext cx="10523233" cy="275463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4200"/>
                </a:lnSpc>
              </a:pPr>
              <a:r>
                <a:rPr lang="en-US" sz="2400" spc="120">
                  <a:solidFill>
                    <a:srgbClr val="4D4A46"/>
                  </a:solidFill>
                  <a:latin typeface="Aileron Regular"/>
                </a:rPr>
                <a:t>Typically used at the beginning of a conversation to tell a story or to explain something. </a:t>
              </a:r>
            </a:p>
            <a:p>
              <a:pPr>
                <a:lnSpc>
                  <a:spcPts val="4200"/>
                </a:lnSpc>
              </a:pPr>
              <a:r>
                <a:rPr lang="en-US" sz="2400" spc="120">
                  <a:solidFill>
                    <a:srgbClr val="4D4A46"/>
                  </a:solidFill>
                  <a:latin typeface="Aileron Regular"/>
                </a:rPr>
                <a:t>Can also be used with 그러니까</a:t>
              </a:r>
            </a:p>
            <a:p>
              <a:pPr>
                <a:lnSpc>
                  <a:spcPts val="4200"/>
                </a:lnSpc>
              </a:pPr>
            </a:p>
          </p:txBody>
        </p:sp>
        <p:sp>
          <p:nvSpPr>
            <p:cNvPr name="TextBox 10" id="10"/>
            <p:cNvSpPr txBox="true"/>
            <p:nvPr/>
          </p:nvSpPr>
          <p:spPr>
            <a:xfrm rot="0">
              <a:off x="0" y="8085188"/>
              <a:ext cx="10523233" cy="204343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4200"/>
                </a:lnSpc>
              </a:pPr>
              <a:r>
                <a:rPr lang="en-US" sz="2400" spc="120">
                  <a:solidFill>
                    <a:srgbClr val="4D4A46"/>
                  </a:solidFill>
                  <a:ea typeface="Aileron Regular"/>
                </a:rPr>
                <a:t>지민: 어제 왜 안 왔어요?</a:t>
              </a:r>
            </a:p>
            <a:p>
              <a:pPr>
                <a:lnSpc>
                  <a:spcPts val="4200"/>
                </a:lnSpc>
              </a:pPr>
            </a:p>
            <a:p>
              <a:pPr>
                <a:lnSpc>
                  <a:spcPts val="4200"/>
                </a:lnSpc>
              </a:pPr>
              <a:r>
                <a:rPr lang="en-US" sz="2400" spc="120">
                  <a:solidFill>
                    <a:srgbClr val="4D4A46"/>
                  </a:solidFill>
                  <a:ea typeface="Aileron Regular"/>
                </a:rPr>
                <a:t>민지: </a:t>
              </a:r>
              <a:r>
                <a:rPr lang="en-US" sz="2400" spc="120">
                  <a:solidFill>
                    <a:srgbClr val="4D4A46"/>
                  </a:solidFill>
                  <a:ea typeface="Aileron Regular Bold"/>
                </a:rPr>
                <a:t>그러니까</a:t>
              </a:r>
              <a:r>
                <a:rPr lang="en-US" sz="2400" spc="120">
                  <a:solidFill>
                    <a:srgbClr val="4D4A46"/>
                  </a:solidFill>
                  <a:latin typeface="Aileron Regular"/>
                </a:rPr>
                <a:t>...</a:t>
              </a:r>
              <a:r>
                <a:rPr lang="en-US" sz="2400" spc="120">
                  <a:solidFill>
                    <a:srgbClr val="4D4A46"/>
                  </a:solidFill>
                  <a:ea typeface="Aileron Regular Bold"/>
                </a:rPr>
                <a:t>그게..</a:t>
              </a:r>
              <a:r>
                <a:rPr lang="en-US" sz="2400" spc="120">
                  <a:solidFill>
                    <a:srgbClr val="4D4A46"/>
                  </a:solidFill>
                  <a:latin typeface="Aileron Regular"/>
                </a:rPr>
                <a:t> 배가 아파서 못 갔어요. </a:t>
              </a:r>
            </a:p>
          </p:txBody>
        </p:sp>
        <p:sp>
          <p:nvSpPr>
            <p:cNvPr name="AutoShape 11" id="11"/>
            <p:cNvSpPr/>
            <p:nvPr/>
          </p:nvSpPr>
          <p:spPr>
            <a:xfrm rot="0">
              <a:off x="0" y="2958578"/>
              <a:ext cx="8367123" cy="114805"/>
            </a:xfrm>
            <a:prstGeom prst="rect">
              <a:avLst/>
            </a:prstGeom>
            <a:solidFill>
              <a:srgbClr val="FFFDFD"/>
            </a:solidFill>
          </p:spPr>
        </p:sp>
      </p:grp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>
  <p:cSld>
    <p:bg>
      <p:bgPr>
        <a:solidFill>
          <a:srgbClr val="289C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1664242" y="9220200"/>
            <a:ext cx="5595058" cy="3067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520"/>
              </a:lnSpc>
            </a:pPr>
            <a:r>
              <a:rPr lang="en-US" sz="1800" spc="144">
                <a:solidFill>
                  <a:srgbClr val="4D4A46"/>
                </a:solidFill>
                <a:latin typeface="Aileron Regular"/>
              </a:rPr>
              <a:t>SmarterKorean </a:t>
            </a:r>
          </a:p>
        </p:txBody>
      </p:sp>
      <p:grpSp>
        <p:nvGrpSpPr>
          <p:cNvPr name="Group 3" id="3"/>
          <p:cNvGrpSpPr/>
          <p:nvPr/>
        </p:nvGrpSpPr>
        <p:grpSpPr>
          <a:xfrm rot="0">
            <a:off x="1838412" y="1207384"/>
            <a:ext cx="12007493" cy="7259601"/>
            <a:chOff x="0" y="0"/>
            <a:chExt cx="2792483" cy="1688305"/>
          </a:xfrm>
        </p:grpSpPr>
        <p:sp>
          <p:nvSpPr>
            <p:cNvPr name="Freeform 4" id="4"/>
            <p:cNvSpPr/>
            <p:nvPr/>
          </p:nvSpPr>
          <p:spPr>
            <a:xfrm>
              <a:off x="0" y="0"/>
              <a:ext cx="2792483" cy="1688305"/>
            </a:xfrm>
            <a:custGeom>
              <a:avLst/>
              <a:gdLst/>
              <a:ahLst/>
              <a:cxnLst/>
              <a:rect r="r" b="b" t="t" l="l"/>
              <a:pathLst>
                <a:path h="1688305" w="2792483">
                  <a:moveTo>
                    <a:pt x="0" y="0"/>
                  </a:moveTo>
                  <a:lnTo>
                    <a:pt x="0" y="1688305"/>
                  </a:lnTo>
                  <a:lnTo>
                    <a:pt x="2792483" y="1688305"/>
                  </a:lnTo>
                  <a:lnTo>
                    <a:pt x="2792483" y="0"/>
                  </a:lnTo>
                  <a:lnTo>
                    <a:pt x="0" y="0"/>
                  </a:lnTo>
                  <a:close/>
                  <a:moveTo>
                    <a:pt x="2731523" y="1627345"/>
                  </a:moveTo>
                  <a:lnTo>
                    <a:pt x="59690" y="1627345"/>
                  </a:lnTo>
                  <a:lnTo>
                    <a:pt x="59690" y="59690"/>
                  </a:lnTo>
                  <a:lnTo>
                    <a:pt x="2731523" y="59690"/>
                  </a:lnTo>
                  <a:lnTo>
                    <a:pt x="2731523" y="1627345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5" id="5"/>
          <p:cNvGrpSpPr/>
          <p:nvPr/>
        </p:nvGrpSpPr>
        <p:grpSpPr>
          <a:xfrm rot="0">
            <a:off x="3142920" y="3068592"/>
            <a:ext cx="9398477" cy="3537184"/>
            <a:chOff x="0" y="0"/>
            <a:chExt cx="12531302" cy="4716246"/>
          </a:xfrm>
        </p:grpSpPr>
        <p:sp>
          <p:nvSpPr>
            <p:cNvPr name="TextBox 6" id="6"/>
            <p:cNvSpPr txBox="true"/>
            <p:nvPr/>
          </p:nvSpPr>
          <p:spPr>
            <a:xfrm rot="0">
              <a:off x="0" y="-9525"/>
              <a:ext cx="12531302" cy="36671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7200"/>
                </a:lnSpc>
              </a:pPr>
              <a:r>
                <a:rPr lang="en-US" sz="6000" spc="179">
                  <a:solidFill>
                    <a:srgbClr val="E4D4C5"/>
                  </a:solidFill>
                  <a:latin typeface="Aileron Heavy"/>
                </a:rPr>
                <a:t>What filler words do you use when speaking in Korean?</a:t>
              </a:r>
            </a:p>
          </p:txBody>
        </p:sp>
        <p:sp>
          <p:nvSpPr>
            <p:cNvPr name="TextBox 7" id="7"/>
            <p:cNvSpPr txBox="true"/>
            <p:nvPr/>
          </p:nvSpPr>
          <p:spPr>
            <a:xfrm rot="0">
              <a:off x="0" y="3992981"/>
              <a:ext cx="12531302" cy="72326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4860"/>
                </a:lnSpc>
              </a:pPr>
            </a:p>
          </p:txBody>
        </p:sp>
      </p:grp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4D4C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1664242" y="9220200"/>
            <a:ext cx="5595058" cy="3067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520"/>
              </a:lnSpc>
            </a:pPr>
            <a:r>
              <a:rPr lang="en-US" sz="1800" spc="144">
                <a:solidFill>
                  <a:srgbClr val="4D4A46"/>
                </a:solidFill>
                <a:latin typeface="Aileron Regular"/>
              </a:rPr>
              <a:t>SmarterKorean</a:t>
            </a:r>
          </a:p>
        </p:txBody>
      </p:sp>
      <p:grpSp>
        <p:nvGrpSpPr>
          <p:cNvPr name="Group 3" id="3"/>
          <p:cNvGrpSpPr/>
          <p:nvPr/>
        </p:nvGrpSpPr>
        <p:grpSpPr>
          <a:xfrm rot="0">
            <a:off x="0" y="157160"/>
            <a:ext cx="6275342" cy="9972681"/>
            <a:chOff x="0" y="0"/>
            <a:chExt cx="8367123" cy="13296908"/>
          </a:xfrm>
        </p:grpSpPr>
        <p:sp>
          <p:nvSpPr>
            <p:cNvPr name="TextBox 4" id="4"/>
            <p:cNvSpPr txBox="true"/>
            <p:nvPr/>
          </p:nvSpPr>
          <p:spPr>
            <a:xfrm rot="0">
              <a:off x="2506518" y="0"/>
              <a:ext cx="5860605" cy="287299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8483"/>
                </a:lnSpc>
              </a:pPr>
              <a:r>
                <a:rPr lang="en-US" sz="7069" spc="212">
                  <a:solidFill>
                    <a:srgbClr val="4D4A46"/>
                  </a:solidFill>
                  <a:ea typeface="Aileron Heavy"/>
                </a:rPr>
                <a:t>뭐랄까 (뭐라고 할까)</a:t>
              </a:r>
            </a:p>
          </p:txBody>
        </p:sp>
        <p:sp>
          <p:nvSpPr>
            <p:cNvPr name="TextBox 5" id="5"/>
            <p:cNvSpPr txBox="true"/>
            <p:nvPr/>
          </p:nvSpPr>
          <p:spPr>
            <a:xfrm rot="0">
              <a:off x="2506518" y="3817750"/>
              <a:ext cx="5860605" cy="15716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3120"/>
                </a:lnSpc>
              </a:pPr>
              <a:r>
                <a:rPr lang="en-US" sz="2600" spc="77">
                  <a:solidFill>
                    <a:srgbClr val="4D4A46"/>
                  </a:solidFill>
                  <a:latin typeface="Aileron Heavy"/>
                </a:rPr>
                <a:t>What should I say...?</a:t>
              </a:r>
            </a:p>
            <a:p>
              <a:pPr>
                <a:lnSpc>
                  <a:spcPts val="3120"/>
                </a:lnSpc>
              </a:pPr>
              <a:r>
                <a:rPr lang="en-US" sz="2600" spc="78">
                  <a:solidFill>
                    <a:srgbClr val="4D4A46"/>
                  </a:solidFill>
                  <a:latin typeface="Aileron Heavy"/>
                </a:rPr>
                <a:t>How should I put it? </a:t>
              </a:r>
            </a:p>
            <a:p>
              <a:pPr>
                <a:lnSpc>
                  <a:spcPts val="3120"/>
                </a:lnSpc>
              </a:pPr>
              <a:r>
                <a:rPr lang="en-US" sz="2600" spc="78">
                  <a:solidFill>
                    <a:srgbClr val="4D4A46"/>
                  </a:solidFill>
                  <a:latin typeface="Aileron Heavy"/>
                </a:rPr>
                <a:t>Well...</a:t>
              </a:r>
            </a:p>
          </p:txBody>
        </p:sp>
        <p:sp>
          <p:nvSpPr>
            <p:cNvPr name="TextBox 6" id="6"/>
            <p:cNvSpPr txBox="true"/>
            <p:nvPr/>
          </p:nvSpPr>
          <p:spPr>
            <a:xfrm rot="0">
              <a:off x="2506518" y="5563878"/>
              <a:ext cx="5860605" cy="773303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4200"/>
                </a:lnSpc>
              </a:pPr>
              <a:r>
                <a:rPr lang="en-US" sz="2400" spc="120">
                  <a:solidFill>
                    <a:srgbClr val="4D4A46"/>
                  </a:solidFill>
                  <a:latin typeface="Aileron Regular"/>
                </a:rPr>
                <a:t>This is often used when you want to pause before speaking and it lets the listener know that you are thinking. </a:t>
              </a:r>
            </a:p>
            <a:p>
              <a:pPr>
                <a:lnSpc>
                  <a:spcPts val="4200"/>
                </a:lnSpc>
              </a:pPr>
              <a:r>
                <a:rPr lang="en-US" sz="2400" spc="120">
                  <a:solidFill>
                    <a:srgbClr val="4D4A46"/>
                  </a:solidFill>
                  <a:latin typeface="Aileron Regular"/>
                </a:rPr>
                <a:t>*Self Talk </a:t>
              </a:r>
            </a:p>
            <a:p>
              <a:pPr>
                <a:lnSpc>
                  <a:spcPts val="4200"/>
                </a:lnSpc>
              </a:pPr>
            </a:p>
            <a:p>
              <a:pPr>
                <a:lnSpc>
                  <a:spcPts val="4200"/>
                </a:lnSpc>
              </a:pPr>
              <a:r>
                <a:rPr lang="en-US" sz="2400" spc="120">
                  <a:solidFill>
                    <a:srgbClr val="4D4A46"/>
                  </a:solidFill>
                  <a:latin typeface="Aileron Regular"/>
                </a:rPr>
                <a:t>Example: </a:t>
              </a:r>
            </a:p>
            <a:p>
              <a:pPr>
                <a:lnSpc>
                  <a:spcPts val="4200"/>
                </a:lnSpc>
              </a:pPr>
              <a:r>
                <a:rPr lang="en-US" sz="2400" spc="120">
                  <a:solidFill>
                    <a:srgbClr val="4D4A46"/>
                  </a:solidFill>
                  <a:ea typeface="Aileron Regular"/>
                </a:rPr>
                <a:t>나: 시험 어땠어</a:t>
              </a:r>
            </a:p>
            <a:p>
              <a:pPr>
                <a:lnSpc>
                  <a:spcPts val="4200"/>
                </a:lnSpc>
              </a:pPr>
              <a:r>
                <a:rPr lang="en-US" sz="2400" spc="120">
                  <a:solidFill>
                    <a:srgbClr val="4D4A46"/>
                  </a:solidFill>
                  <a:ea typeface="Aileron Regular"/>
                </a:rPr>
                <a:t>가: 음..뭐랄까...그렇게 힘들진 않았어</a:t>
              </a:r>
            </a:p>
          </p:txBody>
        </p:sp>
        <p:sp>
          <p:nvSpPr>
            <p:cNvPr name="AutoShape 7" id="7"/>
            <p:cNvSpPr/>
            <p:nvPr/>
          </p:nvSpPr>
          <p:spPr>
            <a:xfrm rot="0">
              <a:off x="0" y="3181798"/>
              <a:ext cx="8367123" cy="114805"/>
            </a:xfrm>
            <a:prstGeom prst="rect">
              <a:avLst/>
            </a:prstGeom>
            <a:solidFill>
              <a:srgbClr val="FFFDFD"/>
            </a:solidFill>
          </p:spPr>
        </p:sp>
      </p:grpSp>
      <p:pic>
        <p:nvPicPr>
          <p:cNvPr name="Picture 8" id="8"/>
          <p:cNvPicPr>
            <a:picLocks noChangeAspect="true"/>
          </p:cNvPicPr>
          <p:nvPr/>
        </p:nvPicPr>
        <p:blipFill>
          <a:blip r:embed="rId2"/>
          <a:srcRect l="143" t="0" r="143" b="0"/>
          <a:stretch>
            <a:fillRect/>
          </a:stretch>
        </p:blipFill>
        <p:spPr>
          <a:xfrm flipH="false" flipV="false" rot="0">
            <a:off x="7068417" y="599824"/>
            <a:ext cx="10584310" cy="8000866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4D4A4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21825" t="0" r="21825" b="0"/>
          <a:stretch>
            <a:fillRect/>
          </a:stretch>
        </p:blipFill>
        <p:spPr>
          <a:xfrm flipH="false" flipV="false" rot="0">
            <a:off x="9548853" y="0"/>
            <a:ext cx="8739147" cy="10339439"/>
          </a:xfrm>
          <a:prstGeom prst="rect">
            <a:avLst/>
          </a:prstGeom>
        </p:spPr>
      </p:pic>
      <p:sp>
        <p:nvSpPr>
          <p:cNvPr name="TextBox 3" id="3"/>
          <p:cNvSpPr txBox="true"/>
          <p:nvPr/>
        </p:nvSpPr>
        <p:spPr>
          <a:xfrm rot="0">
            <a:off x="1339279" y="1577004"/>
            <a:ext cx="7804721" cy="8035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327"/>
              </a:lnSpc>
            </a:pPr>
            <a:r>
              <a:rPr lang="en-US" sz="5272" spc="158">
                <a:solidFill>
                  <a:srgbClr val="FFFDFD"/>
                </a:solidFill>
                <a:ea typeface="Aileron Heavy"/>
              </a:rPr>
              <a:t>있잖아(요), 그게 있잖아요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339279" y="2514012"/>
            <a:ext cx="7804721" cy="4615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585"/>
              </a:lnSpc>
            </a:pPr>
            <a:r>
              <a:rPr lang="en-US" sz="2987" spc="89">
                <a:solidFill>
                  <a:srgbClr val="E4D4C5"/>
                </a:solidFill>
                <a:latin typeface="Aileron Heavy"/>
              </a:rPr>
              <a:t>You know...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028700" y="3740703"/>
            <a:ext cx="7120733" cy="5734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860"/>
              </a:lnSpc>
            </a:pPr>
            <a:r>
              <a:rPr lang="en-US" sz="3000" spc="270">
                <a:solidFill>
                  <a:srgbClr val="FFFDFD"/>
                </a:solidFill>
                <a:latin typeface="Aileron Regular Italics"/>
              </a:rPr>
              <a:t>How to use it: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028700" y="4409210"/>
            <a:ext cx="7798710" cy="28187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550"/>
              </a:lnSpc>
            </a:pPr>
            <a:r>
              <a:rPr lang="en-US" sz="2600" spc="130">
                <a:solidFill>
                  <a:srgbClr val="E4D4C5"/>
                </a:solidFill>
                <a:latin typeface="Aileron Regular"/>
              </a:rPr>
              <a:t>You can use this expression when you want to start talking about something. It lets the listener know that you are about to bring something up or even ask a question. Also can be used when you want to stall before answering a question.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028700" y="7254585"/>
            <a:ext cx="7120733" cy="5734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860"/>
              </a:lnSpc>
            </a:pPr>
            <a:r>
              <a:rPr lang="en-US" sz="3000" spc="270">
                <a:solidFill>
                  <a:srgbClr val="FFFDFD"/>
                </a:solidFill>
                <a:latin typeface="Aileron Regular Italics"/>
              </a:rPr>
              <a:t>Example: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028700" y="7832074"/>
            <a:ext cx="7120733" cy="22472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550"/>
              </a:lnSpc>
            </a:pPr>
            <a:r>
              <a:rPr lang="en-US" sz="2600" spc="130">
                <a:solidFill>
                  <a:srgbClr val="E4D4C5"/>
                </a:solidFill>
                <a:ea typeface="Aileron Regular"/>
              </a:rPr>
              <a:t>나: 어디 갔었어요 어제?? 기다리고 있었어요!</a:t>
            </a:r>
          </a:p>
          <a:p>
            <a:pPr>
              <a:lnSpc>
                <a:spcPts val="4550"/>
              </a:lnSpc>
            </a:pPr>
          </a:p>
          <a:p>
            <a:pPr>
              <a:lnSpc>
                <a:spcPts val="4550"/>
              </a:lnSpc>
            </a:pPr>
            <a:r>
              <a:rPr lang="en-US" sz="2600" spc="130">
                <a:solidFill>
                  <a:srgbClr val="E4D4C5"/>
                </a:solidFill>
                <a:ea typeface="Aileron Regular"/>
              </a:rPr>
              <a:t>다: </a:t>
            </a:r>
            <a:r>
              <a:rPr lang="en-US" sz="2600" spc="130">
                <a:solidFill>
                  <a:srgbClr val="E4D4C5"/>
                </a:solidFill>
                <a:ea typeface="Aileron Regular Bold"/>
              </a:rPr>
              <a:t>그게 있잖아요</a:t>
            </a:r>
            <a:r>
              <a:rPr lang="en-US" sz="2600" spc="130">
                <a:solidFill>
                  <a:srgbClr val="E4D4C5"/>
                </a:solidFill>
                <a:latin typeface="Aileron Regular"/>
              </a:rPr>
              <a:t>....어제 급한 일이 생겨서 못 갔어요.</a:t>
            </a:r>
          </a:p>
        </p:txBody>
      </p:sp>
      <p:sp>
        <p:nvSpPr>
          <p:cNvPr name="AutoShape 9" id="9"/>
          <p:cNvSpPr/>
          <p:nvPr/>
        </p:nvSpPr>
        <p:spPr>
          <a:xfrm rot="0">
            <a:off x="-269267" y="3518301"/>
            <a:ext cx="8729279" cy="151353"/>
          </a:xfrm>
          <a:prstGeom prst="rect">
            <a:avLst/>
          </a:prstGeom>
          <a:solidFill>
            <a:srgbClr val="FFFDFD"/>
          </a:solidFill>
        </p:spPr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4D4C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1664242" y="9220200"/>
            <a:ext cx="5595058" cy="3067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520"/>
              </a:lnSpc>
            </a:pPr>
            <a:r>
              <a:rPr lang="en-US" sz="1800" spc="144">
                <a:solidFill>
                  <a:srgbClr val="4D4A46"/>
                </a:solidFill>
                <a:latin typeface="Aileron Regular"/>
              </a:rPr>
              <a:t>SmarterKorean</a:t>
            </a:r>
          </a:p>
        </p:txBody>
      </p:sp>
      <p:pic>
        <p:nvPicPr>
          <p:cNvPr name="Picture 3" id="3"/>
          <p:cNvPicPr>
            <a:picLocks noChangeAspect="true"/>
          </p:cNvPicPr>
          <p:nvPr/>
        </p:nvPicPr>
        <p:blipFill>
          <a:blip r:embed="rId2"/>
          <a:srcRect l="15874" t="0" r="15874" b="0"/>
          <a:stretch>
            <a:fillRect/>
          </a:stretch>
        </p:blipFill>
        <p:spPr>
          <a:xfrm flipH="false" flipV="false" rot="0">
            <a:off x="0" y="0"/>
            <a:ext cx="6960044" cy="10581388"/>
          </a:xfrm>
          <a:prstGeom prst="rect">
            <a:avLst/>
          </a:prstGeom>
        </p:spPr>
      </p:pic>
      <p:grpSp>
        <p:nvGrpSpPr>
          <p:cNvPr name="Group 4" id="4"/>
          <p:cNvGrpSpPr/>
          <p:nvPr/>
        </p:nvGrpSpPr>
        <p:grpSpPr>
          <a:xfrm rot="0">
            <a:off x="8423462" y="1401395"/>
            <a:ext cx="7892425" cy="7205939"/>
            <a:chOff x="0" y="0"/>
            <a:chExt cx="10523233" cy="9607918"/>
          </a:xfrm>
        </p:grpSpPr>
        <p:sp>
          <p:nvSpPr>
            <p:cNvPr name="TextBox 5" id="5"/>
            <p:cNvSpPr txBox="true"/>
            <p:nvPr/>
          </p:nvSpPr>
          <p:spPr>
            <a:xfrm rot="0">
              <a:off x="0" y="-9525"/>
              <a:ext cx="10523233" cy="12287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7200"/>
                </a:lnSpc>
              </a:pPr>
              <a:r>
                <a:rPr lang="en-US" sz="6000" spc="179">
                  <a:solidFill>
                    <a:srgbClr val="4D4A46"/>
                  </a:solidFill>
                  <a:ea typeface="Aileron Heavy"/>
                </a:rPr>
                <a:t>뭐지</a:t>
              </a:r>
            </a:p>
          </p:txBody>
        </p:sp>
        <p:sp>
          <p:nvSpPr>
            <p:cNvPr name="TextBox 6" id="6"/>
            <p:cNvSpPr txBox="true"/>
            <p:nvPr/>
          </p:nvSpPr>
          <p:spPr>
            <a:xfrm rot="0">
              <a:off x="0" y="1501223"/>
              <a:ext cx="10523233" cy="5302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3120"/>
                </a:lnSpc>
              </a:pPr>
              <a:r>
                <a:rPr lang="en-US" sz="2600" spc="77">
                  <a:solidFill>
                    <a:srgbClr val="4D4A46"/>
                  </a:solidFill>
                  <a:latin typeface="Aileron Heavy"/>
                </a:rPr>
                <a:t>What, What is it</a:t>
              </a:r>
            </a:p>
          </p:txBody>
        </p:sp>
        <p:sp>
          <p:nvSpPr>
            <p:cNvPr name="TextBox 7" id="7"/>
            <p:cNvSpPr txBox="true"/>
            <p:nvPr/>
          </p:nvSpPr>
          <p:spPr>
            <a:xfrm rot="0">
              <a:off x="0" y="3002515"/>
              <a:ext cx="10523233" cy="72326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4860"/>
                </a:lnSpc>
              </a:pPr>
              <a:r>
                <a:rPr lang="en-US" sz="3000" spc="270">
                  <a:solidFill>
                    <a:srgbClr val="4D4A46"/>
                  </a:solidFill>
                  <a:latin typeface="Aileron Regular Italics"/>
                </a:rPr>
                <a:t>How To Use It:</a:t>
              </a:r>
            </a:p>
          </p:txBody>
        </p:sp>
        <p:sp>
          <p:nvSpPr>
            <p:cNvPr name="TextBox 8" id="8"/>
            <p:cNvSpPr txBox="true"/>
            <p:nvPr/>
          </p:nvSpPr>
          <p:spPr>
            <a:xfrm rot="0">
              <a:off x="0" y="6895299"/>
              <a:ext cx="10523233" cy="72326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4860"/>
                </a:lnSpc>
              </a:pPr>
              <a:r>
                <a:rPr lang="en-US" sz="3000" spc="270">
                  <a:solidFill>
                    <a:srgbClr val="4D4A46"/>
                  </a:solidFill>
                  <a:latin typeface="Aileron Regular Italics"/>
                </a:rPr>
                <a:t>Example:</a:t>
              </a:r>
            </a:p>
          </p:txBody>
        </p:sp>
        <p:sp>
          <p:nvSpPr>
            <p:cNvPr name="TextBox 9" id="9"/>
            <p:cNvSpPr txBox="true"/>
            <p:nvPr/>
          </p:nvSpPr>
          <p:spPr>
            <a:xfrm rot="0">
              <a:off x="0" y="3671704"/>
              <a:ext cx="10523233" cy="275463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4200"/>
                </a:lnSpc>
              </a:pPr>
              <a:r>
                <a:rPr lang="en-US" sz="2400" spc="120">
                  <a:solidFill>
                    <a:srgbClr val="4D4A46"/>
                  </a:solidFill>
                  <a:latin typeface="Aileron Regular"/>
                </a:rPr>
                <a:t>Typically used as self talk when asking yourself a question about something.</a:t>
              </a:r>
            </a:p>
            <a:p>
              <a:pPr>
                <a:lnSpc>
                  <a:spcPts val="4200"/>
                </a:lnSpc>
              </a:pPr>
            </a:p>
            <a:p>
              <a:pPr>
                <a:lnSpc>
                  <a:spcPts val="4200"/>
                </a:lnSpc>
              </a:pPr>
            </a:p>
          </p:txBody>
        </p:sp>
        <p:sp>
          <p:nvSpPr>
            <p:cNvPr name="TextBox 10" id="10"/>
            <p:cNvSpPr txBox="true"/>
            <p:nvPr/>
          </p:nvSpPr>
          <p:spPr>
            <a:xfrm rot="0">
              <a:off x="0" y="7564488"/>
              <a:ext cx="10523233" cy="204343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4200"/>
                </a:lnSpc>
              </a:pPr>
              <a:r>
                <a:rPr lang="en-US" sz="2400" spc="120">
                  <a:solidFill>
                    <a:srgbClr val="4D4A46"/>
                  </a:solidFill>
                  <a:ea typeface="Aileron Regular"/>
                </a:rPr>
                <a:t>지민: 정답이 뭐야?</a:t>
              </a:r>
            </a:p>
            <a:p>
              <a:pPr>
                <a:lnSpc>
                  <a:spcPts val="4200"/>
                </a:lnSpc>
              </a:pPr>
            </a:p>
            <a:p>
              <a:pPr>
                <a:lnSpc>
                  <a:spcPts val="4200"/>
                </a:lnSpc>
              </a:pPr>
              <a:r>
                <a:rPr lang="en-US" sz="2400" spc="120">
                  <a:solidFill>
                    <a:srgbClr val="4D4A46"/>
                  </a:solidFill>
                  <a:ea typeface="Aileron Regular"/>
                </a:rPr>
                <a:t>민지: 음..뭐지...2번인 것 같아요.  </a:t>
              </a:r>
            </a:p>
          </p:txBody>
        </p:sp>
        <p:sp>
          <p:nvSpPr>
            <p:cNvPr name="AutoShape 11" id="11"/>
            <p:cNvSpPr/>
            <p:nvPr/>
          </p:nvSpPr>
          <p:spPr>
            <a:xfrm rot="0">
              <a:off x="0" y="2437878"/>
              <a:ext cx="8367123" cy="114805"/>
            </a:xfrm>
            <a:prstGeom prst="rect">
              <a:avLst/>
            </a:prstGeom>
            <a:solidFill>
              <a:srgbClr val="FFFDFD"/>
            </a:solidFill>
          </p:spPr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DAD0HVIcVCY</dc:identifier>
  <dcterms:modified xsi:type="dcterms:W3CDTF">2011-08-01T06:04:30Z</dcterms:modified>
  <cp:revision>1</cp:revision>
  <dc:title>Brown Pitch Deck Presentation</dc:title>
</cp:coreProperties>
</file>